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6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D14CDB-D5DC-4FE3-A365-60E259B65395}" v="182" dt="2019-01-24T08:59:17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van der Velde" userId="c708d8fa419fe580" providerId="LiveId" clId="{5CD14CDB-D5DC-4FE3-A365-60E259B65395}"/>
    <pc:docChg chg="undo custSel addSld modSld">
      <pc:chgData name="Inez van der Velde" userId="c708d8fa419fe580" providerId="LiveId" clId="{5CD14CDB-D5DC-4FE3-A365-60E259B65395}" dt="2019-01-24T08:59:17.051" v="487" actId="20577"/>
      <pc:docMkLst>
        <pc:docMk/>
      </pc:docMkLst>
      <pc:sldChg chg="modSp">
        <pc:chgData name="Inez van der Velde" userId="c708d8fa419fe580" providerId="LiveId" clId="{5CD14CDB-D5DC-4FE3-A365-60E259B65395}" dt="2019-01-20T13:57:32.260" v="322" actId="20577"/>
        <pc:sldMkLst>
          <pc:docMk/>
          <pc:sldMk cId="403796048" sldId="257"/>
        </pc:sldMkLst>
        <pc:spChg chg="mod">
          <ac:chgData name="Inez van der Velde" userId="c708d8fa419fe580" providerId="LiveId" clId="{5CD14CDB-D5DC-4FE3-A365-60E259B65395}" dt="2019-01-20T13:57:32.260" v="322" actId="20577"/>
          <ac:spMkLst>
            <pc:docMk/>
            <pc:sldMk cId="403796048" sldId="257"/>
            <ac:spMk id="3" creationId="{CA820F57-B333-4E61-9369-27BA42388C57}"/>
          </ac:spMkLst>
        </pc:spChg>
      </pc:sldChg>
      <pc:sldChg chg="modSp">
        <pc:chgData name="Inez van der Velde" userId="c708d8fa419fe580" providerId="LiveId" clId="{5CD14CDB-D5DC-4FE3-A365-60E259B65395}" dt="2019-01-20T14:06:04.670" v="330" actId="20577"/>
        <pc:sldMkLst>
          <pc:docMk/>
          <pc:sldMk cId="3938062356" sldId="258"/>
        </pc:sldMkLst>
        <pc:spChg chg="mod">
          <ac:chgData name="Inez van der Velde" userId="c708d8fa419fe580" providerId="LiveId" clId="{5CD14CDB-D5DC-4FE3-A365-60E259B65395}" dt="2019-01-20T14:06:04.670" v="330" actId="20577"/>
          <ac:spMkLst>
            <pc:docMk/>
            <pc:sldMk cId="3938062356" sldId="258"/>
            <ac:spMk id="2" creationId="{2538B878-19EC-45F9-85CB-007B2920F8FF}"/>
          </ac:spMkLst>
        </pc:spChg>
      </pc:sldChg>
      <pc:sldChg chg="modSp">
        <pc:chgData name="Inez van der Velde" userId="c708d8fa419fe580" providerId="LiveId" clId="{5CD14CDB-D5DC-4FE3-A365-60E259B65395}" dt="2019-01-20T14:11:03.648" v="332" actId="1076"/>
        <pc:sldMkLst>
          <pc:docMk/>
          <pc:sldMk cId="618331388" sldId="263"/>
        </pc:sldMkLst>
        <pc:spChg chg="mod">
          <ac:chgData name="Inez van der Velde" userId="c708d8fa419fe580" providerId="LiveId" clId="{5CD14CDB-D5DC-4FE3-A365-60E259B65395}" dt="2019-01-20T14:11:03.648" v="332" actId="1076"/>
          <ac:spMkLst>
            <pc:docMk/>
            <pc:sldMk cId="618331388" sldId="263"/>
            <ac:spMk id="3" creationId="{9F4E581F-215C-434B-9E1B-26EF8F5393E9}"/>
          </ac:spMkLst>
        </pc:spChg>
      </pc:sldChg>
      <pc:sldChg chg="modSp modAnim">
        <pc:chgData name="Inez van der Velde" userId="c708d8fa419fe580" providerId="LiveId" clId="{5CD14CDB-D5DC-4FE3-A365-60E259B65395}" dt="2019-01-20T14:13:12.307" v="426" actId="20577"/>
        <pc:sldMkLst>
          <pc:docMk/>
          <pc:sldMk cId="4101824324" sldId="264"/>
        </pc:sldMkLst>
        <pc:spChg chg="mod">
          <ac:chgData name="Inez van der Velde" userId="c708d8fa419fe580" providerId="LiveId" clId="{5CD14CDB-D5DC-4FE3-A365-60E259B65395}" dt="2019-01-20T14:13:12.307" v="426" actId="20577"/>
          <ac:spMkLst>
            <pc:docMk/>
            <pc:sldMk cId="4101824324" sldId="264"/>
            <ac:spMk id="3" creationId="{4C6A281F-A904-4050-8886-E575945AF436}"/>
          </ac:spMkLst>
        </pc:spChg>
      </pc:sldChg>
      <pc:sldChg chg="addSp delSp modSp add mod setBg">
        <pc:chgData name="Inez van der Velde" userId="c708d8fa419fe580" providerId="LiveId" clId="{5CD14CDB-D5DC-4FE3-A365-60E259B65395}" dt="2019-01-24T08:59:17.051" v="487" actId="20577"/>
        <pc:sldMkLst>
          <pc:docMk/>
          <pc:sldMk cId="4115321510" sldId="265"/>
        </pc:sldMkLst>
        <pc:spChg chg="mod">
          <ac:chgData name="Inez van der Velde" userId="c708d8fa419fe580" providerId="LiveId" clId="{5CD14CDB-D5DC-4FE3-A365-60E259B65395}" dt="2019-01-17T14:54:37.746" v="211" actId="26606"/>
          <ac:spMkLst>
            <pc:docMk/>
            <pc:sldMk cId="4115321510" sldId="265"/>
            <ac:spMk id="2" creationId="{AEDC404A-321B-415C-9646-A92A58D38B7A}"/>
          </ac:spMkLst>
        </pc:spChg>
        <pc:spChg chg="mod ord">
          <ac:chgData name="Inez van der Velde" userId="c708d8fa419fe580" providerId="LiveId" clId="{5CD14CDB-D5DC-4FE3-A365-60E259B65395}" dt="2019-01-24T08:59:17.051" v="487" actId="20577"/>
          <ac:spMkLst>
            <pc:docMk/>
            <pc:sldMk cId="4115321510" sldId="265"/>
            <ac:spMk id="3" creationId="{EE5680EA-6846-4AA5-91DA-F13734264344}"/>
          </ac:spMkLst>
        </pc:spChg>
        <pc:spChg chg="add del">
          <ac:chgData name="Inez van der Velde" userId="c708d8fa419fe580" providerId="LiveId" clId="{5CD14CDB-D5DC-4FE3-A365-60E259B65395}" dt="2019-01-17T14:54:36.449" v="208" actId="26606"/>
          <ac:spMkLst>
            <pc:docMk/>
            <pc:sldMk cId="4115321510" sldId="265"/>
            <ac:spMk id="71" creationId="{FF48D04A-B18A-4669-86FA-1F7C104C46B5}"/>
          </ac:spMkLst>
        </pc:spChg>
        <pc:spChg chg="add del">
          <ac:chgData name="Inez van der Velde" userId="c708d8fa419fe580" providerId="LiveId" clId="{5CD14CDB-D5DC-4FE3-A365-60E259B65395}" dt="2019-01-17T14:54:37.746" v="210" actId="26606"/>
          <ac:spMkLst>
            <pc:docMk/>
            <pc:sldMk cId="4115321510" sldId="265"/>
            <ac:spMk id="1028" creationId="{9E661D03-4DD4-45E7-A047-ED722E826D59}"/>
          </ac:spMkLst>
        </pc:spChg>
        <pc:spChg chg="add">
          <ac:chgData name="Inez van der Velde" userId="c708d8fa419fe580" providerId="LiveId" clId="{5CD14CDB-D5DC-4FE3-A365-60E259B65395}" dt="2019-01-17T14:54:37.746" v="211" actId="26606"/>
          <ac:spMkLst>
            <pc:docMk/>
            <pc:sldMk cId="4115321510" sldId="265"/>
            <ac:spMk id="1030" creationId="{FF48D04A-B18A-4669-86FA-1F7C104C46B5}"/>
          </ac:spMkLst>
        </pc:spChg>
        <pc:picChg chg="add mod">
          <ac:chgData name="Inez van der Velde" userId="c708d8fa419fe580" providerId="LiveId" clId="{5CD14CDB-D5DC-4FE3-A365-60E259B65395}" dt="2019-01-17T14:54:37.746" v="211" actId="26606"/>
          <ac:picMkLst>
            <pc:docMk/>
            <pc:sldMk cId="4115321510" sldId="265"/>
            <ac:picMk id="1026" creationId="{7F82E297-8C17-4B6E-802A-DB5F08F55E6C}"/>
          </ac:picMkLst>
        </pc:picChg>
      </pc:sldChg>
      <pc:sldChg chg="addSp modSp add">
        <pc:chgData name="Inez van der Velde" userId="c708d8fa419fe580" providerId="LiveId" clId="{5CD14CDB-D5DC-4FE3-A365-60E259B65395}" dt="2019-01-20T14:04:40.902" v="328" actId="1076"/>
        <pc:sldMkLst>
          <pc:docMk/>
          <pc:sldMk cId="2974709107" sldId="266"/>
        </pc:sldMkLst>
        <pc:picChg chg="add mod">
          <ac:chgData name="Inez van der Velde" userId="c708d8fa419fe580" providerId="LiveId" clId="{5CD14CDB-D5DC-4FE3-A365-60E259B65395}" dt="2019-01-20T14:04:40.902" v="328" actId="1076"/>
          <ac:picMkLst>
            <pc:docMk/>
            <pc:sldMk cId="2974709107" sldId="266"/>
            <ac:picMk id="2" creationId="{D15E8229-AFC5-440B-990B-1B2A3CBCEFD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OCMQtty9S9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BF3D65BA-1C65-40FB-92EF-83951BDC1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eddy, Hond, Knuffeldier, Ziek, Gewond, Koorts">
            <a:extLst>
              <a:ext uri="{FF2B5EF4-FFF2-40B4-BE49-F238E27FC236}">
                <a16:creationId xmlns:a16="http://schemas.microsoft.com/office/drawing/2014/main" id="{8C453552-07C9-4059-A956-5F26468A3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01" y="1047665"/>
            <a:ext cx="4087188" cy="503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ADF52CCA-FCDD-49A0-BFFC-3BD41F1B8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A562220-F985-4B9C-A55B-73DC999938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5"/>
            <a:ext cx="3081576" cy="2085869"/>
          </a:xfrm>
        </p:spPr>
        <p:txBody>
          <a:bodyPr>
            <a:normAutofit/>
          </a:bodyPr>
          <a:lstStyle/>
          <a:p>
            <a:r>
              <a:rPr lang="nl-NL" sz="3100">
                <a:solidFill>
                  <a:srgbClr val="FFFFFF"/>
                </a:solidFill>
              </a:rPr>
              <a:t>ziektebeelden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89663A-0FFB-4194-BA40-4C4DC7067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1733655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EBEBEB"/>
                </a:solidFill>
              </a:rPr>
              <a:t>W18 mz/pw</a:t>
            </a:r>
          </a:p>
        </p:txBody>
      </p:sp>
    </p:spTree>
    <p:extLst>
      <p:ext uri="{BB962C8B-B14F-4D97-AF65-F5344CB8AC3E}">
        <p14:creationId xmlns:p14="http://schemas.microsoft.com/office/powerpoint/2010/main" val="2154973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38B878-19EC-45F9-85CB-007B2920F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Bedankt voor jullie </a:t>
            </a:r>
            <a:r>
              <a:rPr lang="nl-NL"/>
              <a:t>aandacht!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35A41D6-051E-4227-859C-5FF0D5BD85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2000" dirty="0"/>
              <a:t>Tot de volgende keer </a:t>
            </a:r>
            <a:r>
              <a:rPr lang="nl-NL" sz="2400" dirty="0">
                <a:sym typeface="Wingdings" panose="05000000000000000000" pitchFamily="2" charset="2"/>
              </a:rPr>
              <a:t></a:t>
            </a:r>
            <a:r>
              <a:rPr lang="nl-NL" sz="2000" dirty="0">
                <a:sym typeface="Wingdings" panose="05000000000000000000" pitchFamily="2" charset="2"/>
              </a:rPr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06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A420D-4E8E-464C-96C7-8CECD5032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820F57-B333-4E61-9369-27BA42388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78902"/>
          </a:xfrm>
        </p:spPr>
        <p:txBody>
          <a:bodyPr>
            <a:normAutofit fontScale="92500" lnSpcReduction="10000"/>
          </a:bodyPr>
          <a:lstStyle/>
          <a:p>
            <a:r>
              <a:rPr lang="nl-NL" sz="2200" dirty="0">
                <a:solidFill>
                  <a:schemeClr val="tx1"/>
                </a:solidFill>
              </a:rPr>
              <a:t>Meest voorkomende fouten</a:t>
            </a:r>
          </a:p>
          <a:p>
            <a:r>
              <a:rPr lang="nl-NL" sz="2200" dirty="0">
                <a:solidFill>
                  <a:schemeClr val="tx1"/>
                </a:solidFill>
              </a:rPr>
              <a:t>De regel van vijf</a:t>
            </a:r>
          </a:p>
          <a:p>
            <a:r>
              <a:rPr lang="nl-NL" sz="2200" dirty="0">
                <a:solidFill>
                  <a:schemeClr val="tx1"/>
                </a:solidFill>
              </a:rPr>
              <a:t>Melden incidenten</a:t>
            </a:r>
          </a:p>
          <a:p>
            <a:r>
              <a:rPr lang="nl-NL" sz="2200" dirty="0">
                <a:solidFill>
                  <a:schemeClr val="tx1"/>
                </a:solidFill>
              </a:rPr>
              <a:t>Gebruiksproblemen </a:t>
            </a:r>
          </a:p>
          <a:p>
            <a:r>
              <a:rPr lang="nl-NL" sz="2200" dirty="0">
                <a:solidFill>
                  <a:schemeClr val="tx1"/>
                </a:solidFill>
              </a:rPr>
              <a:t>Veiligheid achter de voordeur</a:t>
            </a:r>
          </a:p>
          <a:p>
            <a:r>
              <a:rPr lang="nl-NL" sz="2200" dirty="0">
                <a:solidFill>
                  <a:schemeClr val="tx1"/>
                </a:solidFill>
              </a:rPr>
              <a:t>Opdracht/eindopdracht</a:t>
            </a:r>
          </a:p>
          <a:p>
            <a:r>
              <a:rPr lang="nl-NL" sz="2200" dirty="0">
                <a:solidFill>
                  <a:schemeClr val="tx1"/>
                </a:solidFill>
              </a:rPr>
              <a:t>Deadlines </a:t>
            </a:r>
          </a:p>
          <a:p>
            <a:pPr marL="0" indent="0">
              <a:buNone/>
            </a:pPr>
            <a:endParaRPr lang="nl-NL" sz="1200" dirty="0">
              <a:solidFill>
                <a:schemeClr val="tx1"/>
              </a:solidFill>
            </a:endParaRPr>
          </a:p>
          <a:p>
            <a:r>
              <a:rPr lang="nl-NL" sz="2200" dirty="0">
                <a:solidFill>
                  <a:schemeClr val="tx1"/>
                </a:solidFill>
              </a:rPr>
              <a:t>Vandaag paragraaf: 11.4 en 11.5</a:t>
            </a:r>
          </a:p>
          <a:p>
            <a:r>
              <a:rPr lang="nl-NL" sz="2200" dirty="0">
                <a:solidFill>
                  <a:schemeClr val="tx1"/>
                </a:solidFill>
              </a:rPr>
              <a:t>Volgende week: evalueren/documentaire</a:t>
            </a:r>
          </a:p>
        </p:txBody>
      </p:sp>
    </p:spTree>
    <p:extLst>
      <p:ext uri="{BB962C8B-B14F-4D97-AF65-F5344CB8AC3E}">
        <p14:creationId xmlns:p14="http://schemas.microsoft.com/office/powerpoint/2010/main" val="403796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A8AF9B1-7D64-4564-969F-CB2B27ED9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Medicijnen, Cure, Tabletten, Apotheek, Medische">
            <a:extLst>
              <a:ext uri="{FF2B5EF4-FFF2-40B4-BE49-F238E27FC236}">
                <a16:creationId xmlns:a16="http://schemas.microsoft.com/office/drawing/2014/main" id="{A9BBD3C2-95D2-492C-8946-4CBA2FEA1E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5219" b="1759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8D854759-2D3E-4B54-A780-D84D49E80F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59856EA-FC8A-44D1-BC3D-2B8EDD0C86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C1038B56-933B-44DD-AF10-63436FCCF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9A299C30-B849-4CDD-9A77-4407E9C70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3412067" cy="1372177"/>
          </a:xfrm>
        </p:spPr>
        <p:txBody>
          <a:bodyPr anchor="ctr">
            <a:normAutofit/>
          </a:bodyPr>
          <a:lstStyle/>
          <a:p>
            <a:r>
              <a:rPr lang="nl-NL" dirty="0"/>
              <a:t>De meest voorkomende fouten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632D78-8D49-4AEC-BD87-102092264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438399"/>
            <a:ext cx="3415074" cy="3564467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Medicijn aan de verkeerde persoon geven</a:t>
            </a:r>
          </a:p>
          <a:p>
            <a:r>
              <a:rPr lang="nl-NL" sz="2000" dirty="0">
                <a:solidFill>
                  <a:schemeClr val="bg1"/>
                </a:solidFill>
              </a:rPr>
              <a:t>Verkeerde dosis</a:t>
            </a:r>
          </a:p>
          <a:p>
            <a:r>
              <a:rPr lang="nl-NL" sz="2000" dirty="0">
                <a:solidFill>
                  <a:schemeClr val="bg1"/>
                </a:solidFill>
              </a:rPr>
              <a:t>Verkeerd medicijn</a:t>
            </a:r>
          </a:p>
          <a:p>
            <a:r>
              <a:rPr lang="nl-NL" sz="2000" dirty="0">
                <a:solidFill>
                  <a:schemeClr val="bg1"/>
                </a:solidFill>
              </a:rPr>
              <a:t>Verkeerd tijdstip</a:t>
            </a:r>
          </a:p>
          <a:p>
            <a:r>
              <a:rPr lang="nl-NL" sz="2000" dirty="0">
                <a:solidFill>
                  <a:schemeClr val="bg1"/>
                </a:solidFill>
              </a:rPr>
              <a:t>Verkeerde toedieningswijze</a:t>
            </a:r>
          </a:p>
          <a:p>
            <a:r>
              <a:rPr lang="nl-NL" sz="2000" dirty="0">
                <a:solidFill>
                  <a:schemeClr val="bg1"/>
                </a:solidFill>
              </a:rPr>
              <a:t>Niet volgens protocol</a:t>
            </a:r>
          </a:p>
        </p:txBody>
      </p:sp>
    </p:spTree>
    <p:extLst>
      <p:ext uri="{BB962C8B-B14F-4D97-AF65-F5344CB8AC3E}">
        <p14:creationId xmlns:p14="http://schemas.microsoft.com/office/powerpoint/2010/main" val="378902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931A3-8DA3-4040-8719-0A2EE3BB7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regel van vijf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F41B1D-B2C0-4C79-8AC1-4B3426A23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60908"/>
            <a:ext cx="11029615" cy="4144890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De juiste persoon</a:t>
            </a:r>
          </a:p>
          <a:p>
            <a:r>
              <a:rPr lang="nl-NL" sz="2000" dirty="0">
                <a:solidFill>
                  <a:schemeClr val="tx1"/>
                </a:solidFill>
              </a:rPr>
              <a:t>Het juiste medicijn</a:t>
            </a:r>
          </a:p>
          <a:p>
            <a:r>
              <a:rPr lang="nl-NL" sz="2000" dirty="0">
                <a:solidFill>
                  <a:schemeClr val="tx1"/>
                </a:solidFill>
              </a:rPr>
              <a:t>De juiste dosis</a:t>
            </a:r>
          </a:p>
          <a:p>
            <a:r>
              <a:rPr lang="nl-NL" sz="2000" dirty="0">
                <a:solidFill>
                  <a:schemeClr val="tx1"/>
                </a:solidFill>
              </a:rPr>
              <a:t>Het juiste tijdstip</a:t>
            </a:r>
          </a:p>
          <a:p>
            <a:r>
              <a:rPr lang="nl-NL" sz="2000" dirty="0">
                <a:solidFill>
                  <a:schemeClr val="tx1"/>
                </a:solidFill>
              </a:rPr>
              <a:t>De juiste toedieningsvorm </a:t>
            </a:r>
          </a:p>
          <a:p>
            <a:pPr marL="0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Overige tips: niet afgeleid raken, volg protocol/procedure, ken het medicijn, zorg dat administratie op orde is, meld fouten, bespreek problemen</a:t>
            </a:r>
          </a:p>
          <a:p>
            <a:r>
              <a:rPr lang="nl-NL" sz="2000" dirty="0">
                <a:solidFill>
                  <a:schemeClr val="tx1"/>
                </a:solidFill>
              </a:rPr>
              <a:t>Melden fout/incident: verplicht, via formulier of computer</a:t>
            </a:r>
          </a:p>
        </p:txBody>
      </p:sp>
      <p:pic>
        <p:nvPicPr>
          <p:cNvPr id="3074" name="Picture 2" descr="Aantal, Vijf, 5, Numerieke, Alfabet, Cijfers, Design">
            <a:extLst>
              <a:ext uri="{FF2B5EF4-FFF2-40B4-BE49-F238E27FC236}">
                <a16:creationId xmlns:a16="http://schemas.microsoft.com/office/drawing/2014/main" id="{B34A9C9C-0B38-4CFE-8E96-15B4DBCD6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865" y="2624646"/>
            <a:ext cx="989802" cy="160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04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media 1" title="Medicatieveiligheid: waar moet je op letten?">
            <a:hlinkClick r:id="" action="ppaction://media"/>
            <a:extLst>
              <a:ext uri="{FF2B5EF4-FFF2-40B4-BE49-F238E27FC236}">
                <a16:creationId xmlns:a16="http://schemas.microsoft.com/office/drawing/2014/main" id="{D15E8229-AFC5-440B-990B-1B2A3CBCEFD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66247" y="805992"/>
            <a:ext cx="10259505" cy="577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70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A97CA5D-BCDD-4F61-B77F-34068368B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Medicijnen, Cure, Tabletten, Apotheek, Medische">
            <a:extLst>
              <a:ext uri="{FF2B5EF4-FFF2-40B4-BE49-F238E27FC236}">
                <a16:creationId xmlns:a16="http://schemas.microsoft.com/office/drawing/2014/main" id="{6B06D1EC-9703-4802-B246-7487AC5BA4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BB80117C-7F39-43C5-86D0-1B3E99AB5E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FB160FD-B484-41C9-B81C-6DF13B83D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 dirty="0"/>
              <a:t>Gebruiksproblemen 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2A9BB93-2DF4-4EFD-94C3-A0CC895CD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0B3C702-83B2-4274-BF5A-C42475E280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B7BEE93-7680-4E07-8B35-53D4D53F2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5626784A-218C-4257-AC79-DD5BC6EF9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71164D-DB47-43A0-9D71-FDECEDAAB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6309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NL" sz="2000" dirty="0">
                <a:solidFill>
                  <a:schemeClr val="tx1"/>
                </a:solidFill>
              </a:rPr>
              <a:t>Voorbeelden: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tx1"/>
                </a:solidFill>
              </a:rPr>
              <a:t>Slordig bewaren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tx1"/>
                </a:solidFill>
              </a:rPr>
              <a:t>Houdbaarheidsdatum verlopen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tx1"/>
                </a:solidFill>
              </a:rPr>
              <a:t>Alcoholgebruik i.c.m. medicijngebruik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tx1"/>
                </a:solidFill>
              </a:rPr>
              <a:t>Vergeten opnieuw te bestellen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tx1"/>
                </a:solidFill>
              </a:rPr>
              <a:t>Etc.</a:t>
            </a:r>
          </a:p>
          <a:p>
            <a:pPr marL="0" indent="0">
              <a:lnSpc>
                <a:spcPct val="90000"/>
              </a:lnSpc>
              <a:buNone/>
            </a:pPr>
            <a:endParaRPr lang="nl-NL" sz="12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nl-NL" sz="2000" dirty="0">
                <a:solidFill>
                  <a:schemeClr val="tx1"/>
                </a:solidFill>
              </a:rPr>
              <a:t>Jij kunt dit signaleren/op de juiste manier handelen door: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tx1"/>
                </a:solidFill>
              </a:rPr>
              <a:t>Observeren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tx1"/>
                </a:solidFill>
              </a:rPr>
              <a:t>Communiceren</a:t>
            </a:r>
          </a:p>
          <a:p>
            <a:pPr>
              <a:lnSpc>
                <a:spcPct val="90000"/>
              </a:lnSpc>
            </a:pPr>
            <a:r>
              <a:rPr lang="nl-NL" sz="2000" dirty="0">
                <a:solidFill>
                  <a:schemeClr val="tx1"/>
                </a:solidFill>
              </a:rPr>
              <a:t>Tact </a:t>
            </a:r>
          </a:p>
        </p:txBody>
      </p:sp>
    </p:spTree>
    <p:extLst>
      <p:ext uri="{BB962C8B-B14F-4D97-AF65-F5344CB8AC3E}">
        <p14:creationId xmlns:p14="http://schemas.microsoft.com/office/powerpoint/2010/main" val="182837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6" name="Rectangle 72">
            <a:extLst>
              <a:ext uri="{FF2B5EF4-FFF2-40B4-BE49-F238E27FC236}">
                <a16:creationId xmlns:a16="http://schemas.microsoft.com/office/drawing/2014/main" id="{636F6DB7-CF8D-494A-82F6-13B58DCA9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14406"/>
            <a:ext cx="12192000" cy="62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7" name="Rectangle 74">
            <a:extLst>
              <a:ext uri="{FF2B5EF4-FFF2-40B4-BE49-F238E27FC236}">
                <a16:creationId xmlns:a16="http://schemas.microsoft.com/office/drawing/2014/main" id="{0B7E5194-6E82-4A44-99C3-FE7D87F34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CCA791D-2A55-4151-AEB0-8FEAD125B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10" y="826346"/>
            <a:ext cx="3171905" cy="1013800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rgbClr val="FFFFFF"/>
                </a:solidFill>
              </a:rPr>
              <a:t>Veiligheid achter de voordeur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4E581F-215C-434B-9E1B-26EF8F539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90" y="2212340"/>
            <a:ext cx="3033249" cy="3424889"/>
          </a:xfrm>
        </p:spPr>
        <p:txBody>
          <a:bodyPr anchor="t">
            <a:normAutofit/>
          </a:bodyPr>
          <a:lstStyle/>
          <a:p>
            <a:r>
              <a:rPr lang="nl-NL" sz="2000" dirty="0">
                <a:solidFill>
                  <a:srgbClr val="FFFFFF"/>
                </a:solidFill>
              </a:rPr>
              <a:t>Landelijk project</a:t>
            </a:r>
          </a:p>
          <a:p>
            <a:r>
              <a:rPr lang="nl-NL" sz="2000" dirty="0">
                <a:solidFill>
                  <a:srgbClr val="FFFFFF"/>
                </a:solidFill>
              </a:rPr>
              <a:t>Verschillende modules m.b.t. medicatieveiligheid</a:t>
            </a:r>
          </a:p>
          <a:p>
            <a:r>
              <a:rPr lang="nl-NL" sz="2000" dirty="0">
                <a:solidFill>
                  <a:srgbClr val="FFFFFF"/>
                </a:solidFill>
              </a:rPr>
              <a:t>Checklist ‘gebruiksproblemen medicatie’</a:t>
            </a:r>
          </a:p>
          <a:p>
            <a:r>
              <a:rPr lang="nl-NL" sz="2000" dirty="0">
                <a:solidFill>
                  <a:srgbClr val="FFFFFF"/>
                </a:solidFill>
              </a:rPr>
              <a:t>Formulieren en kaders gesprekken cliënten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80E5C91-3840-45CD-9550-6827663152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5034" y="619125"/>
            <a:ext cx="7499291" cy="560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Huis, Voor, Groene, Deur, Venster, Entree, Home">
            <a:extLst>
              <a:ext uri="{FF2B5EF4-FFF2-40B4-BE49-F238E27FC236}">
                <a16:creationId xmlns:a16="http://schemas.microsoft.com/office/drawing/2014/main" id="{F145144A-4FE1-4D1A-BAE3-3BCB47F06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00" y="1042252"/>
            <a:ext cx="6866506" cy="477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33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6E80FF-5363-4EBB-97FF-C84D9EA35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619E46E-5263-4C6C-A732-9633475D90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38174"/>
            <a:ext cx="3705323" cy="57626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B5442E-7934-47A8-8E22-1BEA21448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nl-NL" dirty="0"/>
              <a:t>opdracht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F3E0626-6A9F-400F-9C6C-BDED16912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947DC32-8EA1-434F-BB8A-E6CDA90BC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012DDC2-F706-47ED-B95F-79213E2D0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146" name="Picture 2" descr="Geneeskunde, Pillen, Bloeddruk, Hypertensie, Capsule">
            <a:extLst>
              <a:ext uri="{FF2B5EF4-FFF2-40B4-BE49-F238E27FC236}">
                <a16:creationId xmlns:a16="http://schemas.microsoft.com/office/drawing/2014/main" id="{5FE96735-5EAF-4343-8A21-3A3CC888E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182" y="780711"/>
            <a:ext cx="3247155" cy="216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CFAE0A1E-0F18-4974-802F-0E6AE1F5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1923" y="654222"/>
            <a:ext cx="3702878" cy="243784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Afbeeldingsresultaat voor angerenstein welzijn">
            <a:extLst>
              <a:ext uri="{FF2B5EF4-FFF2-40B4-BE49-F238E27FC236}">
                <a16:creationId xmlns:a16="http://schemas.microsoft.com/office/drawing/2014/main" id="{8003CD13-07F3-49ED-B75A-346E1F06B2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827" y="1363077"/>
            <a:ext cx="3400442" cy="10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3372E1CD-CBE8-4674-A9FE-54B4AC851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6239" y="654222"/>
            <a:ext cx="3702878" cy="243784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6A281F-A904-4050-8886-E575945AF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657" y="3373918"/>
            <a:ext cx="6864154" cy="2884064"/>
          </a:xfrm>
        </p:spPr>
        <p:txBody>
          <a:bodyPr>
            <a:no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VW thema 11</a:t>
            </a:r>
          </a:p>
          <a:p>
            <a:r>
              <a:rPr lang="nl-NL" sz="2000" dirty="0">
                <a:solidFill>
                  <a:schemeClr val="tx1"/>
                </a:solidFill>
              </a:rPr>
              <a:t>Opdracht 7</a:t>
            </a:r>
          </a:p>
          <a:p>
            <a:r>
              <a:rPr lang="nl-NL" sz="2000" dirty="0">
                <a:solidFill>
                  <a:schemeClr val="tx1"/>
                </a:solidFill>
              </a:rPr>
              <a:t>Individueel</a:t>
            </a:r>
          </a:p>
          <a:p>
            <a:r>
              <a:rPr lang="nl-NL" sz="2000" dirty="0">
                <a:solidFill>
                  <a:schemeClr val="tx1"/>
                </a:solidFill>
              </a:rPr>
              <a:t>Alles af? </a:t>
            </a:r>
            <a:r>
              <a:rPr lang="nl-NL" sz="2000" dirty="0">
                <a:solidFill>
                  <a:schemeClr val="tx1"/>
                </a:solidFill>
                <a:cs typeface="Calibri" panose="020F0502020204030204" pitchFamily="34" charset="0"/>
              </a:rPr>
              <a:t>→ eindopdracht, KBS thema 11, Wiki</a:t>
            </a:r>
            <a:endParaRPr lang="nl-N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82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DC404A-321B-415C-9646-A92A58D38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/>
              <a:t>deadlines</a:t>
            </a:r>
            <a:endParaRPr lang="nl-NL" dirty="0"/>
          </a:p>
        </p:txBody>
      </p:sp>
      <p:sp>
        <p:nvSpPr>
          <p:cNvPr id="1030" name="Rectangle 70">
            <a:extLst>
              <a:ext uri="{FF2B5EF4-FFF2-40B4-BE49-F238E27FC236}">
                <a16:creationId xmlns:a16="http://schemas.microsoft.com/office/drawing/2014/main" id="{FF48D04A-B18A-4669-86FA-1F7C104C4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ermijn, Stopwatch, Klok, Tijd, Druk, Kijken, Timer">
            <a:extLst>
              <a:ext uri="{FF2B5EF4-FFF2-40B4-BE49-F238E27FC236}">
                <a16:creationId xmlns:a16="http://schemas.microsoft.com/office/drawing/2014/main" id="{7F82E297-8C17-4B6E-802A-DB5F08F55E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1" r="-3" b="14474"/>
          <a:stretch/>
        </p:blipFill>
        <p:spPr bwMode="auto">
          <a:xfrm>
            <a:off x="657225" y="2361056"/>
            <a:ext cx="4962525" cy="3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5680EA-6846-4AA5-91DA-F13734264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r>
              <a:rPr lang="nl-NL" sz="2000" b="1" dirty="0">
                <a:solidFill>
                  <a:schemeClr val="tx1"/>
                </a:solidFill>
              </a:rPr>
              <a:t>Opdrachten </a:t>
            </a:r>
            <a:r>
              <a:rPr lang="nl-NL" sz="2000" b="1" dirty="0" err="1">
                <a:solidFill>
                  <a:schemeClr val="tx1"/>
                </a:solidFill>
              </a:rPr>
              <a:t>VW’s</a:t>
            </a:r>
            <a:r>
              <a:rPr lang="nl-NL" sz="2000" b="1" dirty="0">
                <a:solidFill>
                  <a:schemeClr val="tx1"/>
                </a:solidFill>
              </a:rPr>
              <a:t>: 	</a:t>
            </a:r>
            <a:r>
              <a:rPr lang="nl-NL" sz="2000" dirty="0">
                <a:solidFill>
                  <a:schemeClr val="tx1"/>
                </a:solidFill>
              </a:rPr>
              <a:t>		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/>
                </a:solidFill>
              </a:rPr>
              <a:t>Vrijdag 25 januari (23:59 uur)</a:t>
            </a:r>
          </a:p>
          <a:p>
            <a:r>
              <a:rPr lang="nl-NL" sz="2000" b="1" dirty="0">
                <a:solidFill>
                  <a:schemeClr val="tx1"/>
                </a:solidFill>
              </a:rPr>
              <a:t>Eindverslag:</a:t>
            </a:r>
            <a:r>
              <a:rPr lang="nl-NL" sz="2000" dirty="0">
                <a:solidFill>
                  <a:schemeClr val="tx1"/>
                </a:solidFill>
              </a:rPr>
              <a:t>					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/>
                </a:solidFill>
              </a:rPr>
              <a:t>Maandag 28 januari (23:59 uur)</a:t>
            </a:r>
          </a:p>
          <a:p>
            <a:r>
              <a:rPr lang="nl-NL" sz="2000" b="1" dirty="0">
                <a:solidFill>
                  <a:schemeClr val="tx1"/>
                </a:solidFill>
              </a:rPr>
              <a:t>Herkansing eindverslag:	</a:t>
            </a:r>
            <a:r>
              <a:rPr lang="nl-NL" sz="20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nl-NL" sz="2000" dirty="0">
                <a:solidFill>
                  <a:schemeClr val="tx1"/>
                </a:solidFill>
              </a:rPr>
              <a:t>Donderdag </a:t>
            </a:r>
            <a:r>
              <a:rPr lang="nl-NL" sz="2000">
                <a:solidFill>
                  <a:schemeClr val="tx1"/>
                </a:solidFill>
              </a:rPr>
              <a:t>7 februari (</a:t>
            </a:r>
            <a:r>
              <a:rPr lang="nl-NL" sz="2000" dirty="0">
                <a:solidFill>
                  <a:schemeClr val="tx1"/>
                </a:solidFill>
              </a:rPr>
              <a:t>23:59 uur)</a:t>
            </a:r>
          </a:p>
        </p:txBody>
      </p:sp>
    </p:spTree>
    <p:extLst>
      <p:ext uri="{BB962C8B-B14F-4D97-AF65-F5344CB8AC3E}">
        <p14:creationId xmlns:p14="http://schemas.microsoft.com/office/powerpoint/2010/main" val="411532151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65</TotalTime>
  <Words>208</Words>
  <Application>Microsoft Office PowerPoint</Application>
  <PresentationFormat>Breedbeeld</PresentationFormat>
  <Paragraphs>60</Paragraphs>
  <Slides>10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Wingdings</vt:lpstr>
      <vt:lpstr>Wingdings 2</vt:lpstr>
      <vt:lpstr>Dividend</vt:lpstr>
      <vt:lpstr>ziektebeelden</vt:lpstr>
      <vt:lpstr>inhoud</vt:lpstr>
      <vt:lpstr>De meest voorkomende fouten</vt:lpstr>
      <vt:lpstr>De regel van vijf</vt:lpstr>
      <vt:lpstr>PowerPoint-presentatie</vt:lpstr>
      <vt:lpstr>Gebruiksproblemen </vt:lpstr>
      <vt:lpstr>Veiligheid achter de voordeur</vt:lpstr>
      <vt:lpstr>opdracht</vt:lpstr>
      <vt:lpstr>deadlines</vt:lpstr>
      <vt:lpstr>Bedankt voor jullie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ziektebeelden</dc:title>
  <dc:creator>Inez van der Velde</dc:creator>
  <cp:lastModifiedBy>Inez van der Velde</cp:lastModifiedBy>
  <cp:revision>4</cp:revision>
  <dcterms:created xsi:type="dcterms:W3CDTF">2019-01-17T14:01:09Z</dcterms:created>
  <dcterms:modified xsi:type="dcterms:W3CDTF">2019-01-24T08:59:19Z</dcterms:modified>
</cp:coreProperties>
</file>